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21" r:id="rId2"/>
    <p:sldId id="395" r:id="rId3"/>
    <p:sldId id="397" r:id="rId4"/>
    <p:sldId id="396" r:id="rId5"/>
    <p:sldId id="411" r:id="rId6"/>
    <p:sldId id="415" r:id="rId7"/>
    <p:sldId id="416" r:id="rId8"/>
    <p:sldId id="418" r:id="rId9"/>
    <p:sldId id="417" r:id="rId10"/>
    <p:sldId id="410" r:id="rId11"/>
    <p:sldId id="419" r:id="rId12"/>
    <p:sldId id="420" r:id="rId13"/>
    <p:sldId id="422" r:id="rId14"/>
  </p:sldIdLst>
  <p:sldSz cx="9144000" cy="6858000" type="screen4x3"/>
  <p:notesSz cx="6985000" cy="9283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7F10"/>
    <a:srgbClr val="6A7F12"/>
    <a:srgbClr val="C792C6"/>
    <a:srgbClr val="BFCCE3"/>
    <a:srgbClr val="D67A36"/>
    <a:srgbClr val="00338D"/>
    <a:srgbClr val="AA5CAA"/>
    <a:srgbClr val="4066A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76" autoAdjust="0"/>
    <p:restoredTop sz="96485" autoAdjust="0"/>
  </p:normalViewPr>
  <p:slideViewPr>
    <p:cSldViewPr>
      <p:cViewPr>
        <p:scale>
          <a:sx n="70" d="100"/>
          <a:sy n="70" d="100"/>
        </p:scale>
        <p:origin x="-1362" y="-180"/>
      </p:cViewPr>
      <p:guideLst>
        <p:guide orient="horz" pos="905"/>
        <p:guide orient="horz" pos="4065"/>
        <p:guide pos="1518"/>
        <p:guide pos="236"/>
        <p:guide/>
        <p:guide pos="2923"/>
        <p:guide pos="3107"/>
        <p:guide pos="5586"/>
      </p:guideLst>
    </p:cSldViewPr>
  </p:slideViewPr>
  <p:outlineViewPr>
    <p:cViewPr>
      <p:scale>
        <a:sx n="33" d="100"/>
        <a:sy n="33" d="100"/>
      </p:scale>
      <p:origin x="48" y="15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1920" y="-90"/>
      </p:cViewPr>
      <p:guideLst>
        <p:guide orient="horz" pos="2924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4FF767-5F5B-49A3-ADA5-47FC6A9272F4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CA"/>
        </a:p>
      </dgm:t>
    </dgm:pt>
    <dgm:pt modelId="{8BA530F1-79AC-4AF2-B7F6-70CA67CD2E8C}">
      <dgm:prSet phldrT="[Text]" custT="1"/>
      <dgm:spPr>
        <a:noFill/>
        <a:ln w="12700">
          <a:solidFill>
            <a:schemeClr val="accent1">
              <a:lumMod val="40000"/>
              <a:lumOff val="60000"/>
              <a:alpha val="75000"/>
            </a:schemeClr>
          </a:solidFill>
        </a:ln>
        <a:scene3d>
          <a:camera prst="orthographicFront"/>
          <a:lightRig rig="threePt" dir="t"/>
        </a:scene3d>
        <a:sp3d/>
      </dgm:spPr>
      <dgm:t>
        <a:bodyPr/>
        <a:lstStyle/>
        <a:p>
          <a:pPr marL="342900" indent="-342900"/>
          <a:r>
            <a:rPr lang="en-US" sz="2400" b="1" dirty="0" smtClean="0">
              <a:solidFill>
                <a:schemeClr val="tx1"/>
              </a:solidFill>
            </a:rPr>
            <a:t>Relevance </a:t>
          </a:r>
          <a:r>
            <a:rPr lang="en-US" sz="2400" dirty="0" smtClean="0"/>
            <a:t>Objectives</a:t>
          </a:r>
          <a:endParaRPr lang="en-CA" sz="2400" dirty="0"/>
        </a:p>
      </dgm:t>
    </dgm:pt>
    <dgm:pt modelId="{EE68D262-E066-458C-8526-76C16D20DEC6}" type="parTrans" cxnId="{A0842996-49AE-4157-BE69-5C5BFC25A430}">
      <dgm:prSet/>
      <dgm:spPr/>
      <dgm:t>
        <a:bodyPr/>
        <a:lstStyle/>
        <a:p>
          <a:endParaRPr lang="en-CA"/>
        </a:p>
      </dgm:t>
    </dgm:pt>
    <dgm:pt modelId="{6C969C05-B180-488B-9E2B-E9B5B7F2FDF5}" type="sibTrans" cxnId="{A0842996-49AE-4157-BE69-5C5BFC25A430}">
      <dgm:prSet/>
      <dgm:spPr/>
      <dgm:t>
        <a:bodyPr/>
        <a:lstStyle/>
        <a:p>
          <a:endParaRPr lang="en-CA"/>
        </a:p>
      </dgm:t>
    </dgm:pt>
    <dgm:pt modelId="{FAC65D34-44D2-4546-8820-A78EB13A002A}">
      <dgm:prSet phldrT="[Text]" custT="1"/>
      <dgm:spPr>
        <a:noFill/>
        <a:ln w="12700">
          <a:solidFill>
            <a:schemeClr val="accent1">
              <a:lumMod val="40000"/>
              <a:lumOff val="60000"/>
              <a:alpha val="75000"/>
            </a:schemeClr>
          </a:solidFill>
        </a:ln>
        <a:scene3d>
          <a:camera prst="orthographicFront"/>
          <a:lightRig rig="threePt" dir="t"/>
        </a:scene3d>
        <a:sp3d/>
      </dgm:spPr>
      <dgm:t>
        <a:bodyPr/>
        <a:lstStyle/>
        <a:p>
          <a:pPr marL="342900" indent="-342900"/>
          <a:r>
            <a:rPr lang="en-US" sz="2400" b="1" dirty="0" smtClean="0">
              <a:solidFill>
                <a:schemeClr val="tx1"/>
              </a:solidFill>
            </a:rPr>
            <a:t>Reliability</a:t>
          </a:r>
        </a:p>
        <a:p>
          <a:pPr marL="342900" indent="-342900"/>
          <a:r>
            <a:rPr lang="en-US" sz="2400" dirty="0" smtClean="0"/>
            <a:t>Accounts</a:t>
          </a:r>
          <a:endParaRPr lang="en-CA" sz="2400" dirty="0"/>
        </a:p>
      </dgm:t>
    </dgm:pt>
    <dgm:pt modelId="{5035855D-9B9D-4078-A24C-0F4A0017BED3}" type="parTrans" cxnId="{63CBD0D3-92B4-4C50-8263-1441ED1945A2}">
      <dgm:prSet/>
      <dgm:spPr/>
      <dgm:t>
        <a:bodyPr/>
        <a:lstStyle/>
        <a:p>
          <a:endParaRPr lang="en-CA"/>
        </a:p>
      </dgm:t>
    </dgm:pt>
    <dgm:pt modelId="{CA5019C6-568D-4A3B-A008-9CC616DD261C}" type="sibTrans" cxnId="{63CBD0D3-92B4-4C50-8263-1441ED1945A2}">
      <dgm:prSet/>
      <dgm:spPr/>
      <dgm:t>
        <a:bodyPr/>
        <a:lstStyle/>
        <a:p>
          <a:endParaRPr lang="en-CA"/>
        </a:p>
      </dgm:t>
    </dgm:pt>
    <dgm:pt modelId="{D56DF6B6-8110-4D65-9438-69A8C726F1C5}" type="pres">
      <dgm:prSet presAssocID="{6E4FF767-5F5B-49A3-ADA5-47FC6A9272F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949BF7F4-F01C-42F1-A7B8-31E644405719}" type="pres">
      <dgm:prSet presAssocID="{8BA530F1-79AC-4AF2-B7F6-70CA67CD2E8C}" presName="parentText" presStyleLbl="node1" presStyleIdx="0" presStyleCnt="2" custLinFactNeighborY="-20368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E4D08AC-7960-4B34-82F9-A4DE0ABB686A}" type="pres">
      <dgm:prSet presAssocID="{6C969C05-B180-488B-9E2B-E9B5B7F2FDF5}" presName="spacer" presStyleCnt="0"/>
      <dgm:spPr/>
    </dgm:pt>
    <dgm:pt modelId="{E7B78410-CF5F-4BB3-AB6C-428488076D9A}" type="pres">
      <dgm:prSet presAssocID="{FAC65D34-44D2-4546-8820-A78EB13A002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EE3305F9-2F4A-43DA-AD5B-3282A4EDC516}" type="presOf" srcId="{FAC65D34-44D2-4546-8820-A78EB13A002A}" destId="{E7B78410-CF5F-4BB3-AB6C-428488076D9A}" srcOrd="0" destOrd="0" presId="urn:microsoft.com/office/officeart/2005/8/layout/vList2"/>
    <dgm:cxn modelId="{63CBD0D3-92B4-4C50-8263-1441ED1945A2}" srcId="{6E4FF767-5F5B-49A3-ADA5-47FC6A9272F4}" destId="{FAC65D34-44D2-4546-8820-A78EB13A002A}" srcOrd="1" destOrd="0" parTransId="{5035855D-9B9D-4078-A24C-0F4A0017BED3}" sibTransId="{CA5019C6-568D-4A3B-A008-9CC616DD261C}"/>
    <dgm:cxn modelId="{1C1CE10C-0EA6-488F-90D7-22FE90D6D518}" type="presOf" srcId="{8BA530F1-79AC-4AF2-B7F6-70CA67CD2E8C}" destId="{949BF7F4-F01C-42F1-A7B8-31E644405719}" srcOrd="0" destOrd="0" presId="urn:microsoft.com/office/officeart/2005/8/layout/vList2"/>
    <dgm:cxn modelId="{A0842996-49AE-4157-BE69-5C5BFC25A430}" srcId="{6E4FF767-5F5B-49A3-ADA5-47FC6A9272F4}" destId="{8BA530F1-79AC-4AF2-B7F6-70CA67CD2E8C}" srcOrd="0" destOrd="0" parTransId="{EE68D262-E066-458C-8526-76C16D20DEC6}" sibTransId="{6C969C05-B180-488B-9E2B-E9B5B7F2FDF5}"/>
    <dgm:cxn modelId="{465CE67F-3A40-4CFC-AB59-B03514128377}" type="presOf" srcId="{6E4FF767-5F5B-49A3-ADA5-47FC6A9272F4}" destId="{D56DF6B6-8110-4D65-9438-69A8C726F1C5}" srcOrd="0" destOrd="0" presId="urn:microsoft.com/office/officeart/2005/8/layout/vList2"/>
    <dgm:cxn modelId="{D30542C9-566C-4C42-B549-E88A1D77BB56}" type="presParOf" srcId="{D56DF6B6-8110-4D65-9438-69A8C726F1C5}" destId="{949BF7F4-F01C-42F1-A7B8-31E644405719}" srcOrd="0" destOrd="0" presId="urn:microsoft.com/office/officeart/2005/8/layout/vList2"/>
    <dgm:cxn modelId="{CA97CEF3-9B9C-47B9-B753-2E754DCBEA0B}" type="presParOf" srcId="{D56DF6B6-8110-4D65-9438-69A8C726F1C5}" destId="{8E4D08AC-7960-4B34-82F9-A4DE0ABB686A}" srcOrd="1" destOrd="0" presId="urn:microsoft.com/office/officeart/2005/8/layout/vList2"/>
    <dgm:cxn modelId="{396FE3C6-0F01-460F-BBA9-2B19806602E3}" type="presParOf" srcId="{D56DF6B6-8110-4D65-9438-69A8C726F1C5}" destId="{E7B78410-CF5F-4BB3-AB6C-428488076D9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5B44918-AD50-41F8-AD16-F56D6E12DDF2}" type="datetimeFigureOut">
              <a:rPr lang="en-US"/>
              <a:pPr>
                <a:defRPr/>
              </a:pPr>
              <a:t>9/10/2012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19BF839-53B4-46E6-975E-7205A4840A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09" tIns="44455" rIns="88909" bIns="4445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09" tIns="44455" rIns="88909" bIns="4445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10075"/>
            <a:ext cx="55880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09" tIns="44455" rIns="88909" bIns="444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09" tIns="44455" rIns="88909" bIns="4445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09" tIns="44455" rIns="88909" bIns="4445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3DD972A-5AB2-48B8-8BA6-9682A801D56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D8331B-5B9C-45DE-89C6-2E1CB3A2F336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Slide 1 -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over-option-2_no-trans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KPMG_Plus_Strapline_White.em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34975"/>
            <a:ext cx="2159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5856" y="2571744"/>
            <a:ext cx="5510986" cy="1361312"/>
          </a:xfrm>
          <a:prstGeom prst="rect">
            <a:avLst/>
          </a:prstGeom>
        </p:spPr>
        <p:txBody>
          <a:bodyPr anchor="t"/>
          <a:lstStyle>
            <a:lvl1pPr algn="r">
              <a:lnSpc>
                <a:spcPts val="324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5856" y="3933057"/>
            <a:ext cx="5511600" cy="2160240"/>
          </a:xfrm>
          <a:prstGeom prst="rect">
            <a:avLst/>
          </a:prstGeom>
        </p:spPr>
        <p:txBody>
          <a:bodyPr bIns="0">
            <a:normAutofit/>
          </a:bodyPr>
          <a:lstStyle>
            <a:lvl1pPr marL="0" indent="0" algn="r">
              <a:buNone/>
              <a:defRPr sz="2400" b="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Slide 4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ntents_trans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95935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1440000"/>
            <a:ext cx="3854802" cy="148494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24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9" y="2924944"/>
            <a:ext cx="3206730" cy="2181628"/>
          </a:xfrm>
          <a:prstGeom prst="rect">
            <a:avLst/>
          </a:prstGeom>
        </p:spPr>
        <p:txBody>
          <a:bodyPr bIns="0">
            <a:normAutofit/>
          </a:bodyPr>
          <a:lstStyle>
            <a:lvl1pPr marL="0" indent="0" algn="l">
              <a:buNone/>
              <a:defRPr sz="2200" b="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877050" y="6386513"/>
            <a:ext cx="1655763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E742C-6B6F-4BE4-9001-0432D87B9478}" type="datetime5">
              <a:rPr lang="en-US"/>
              <a:pPr>
                <a:defRPr/>
              </a:pPr>
              <a:t>10-Sep-12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GO TO INSERT--&gt; HEADER &amp; FOOTER TO EDIT THIS TEXT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97863" y="6386513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06F77-5FE6-4288-B091-A9794D7911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Slide 5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ontents_trans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6532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1440000"/>
            <a:ext cx="4860000" cy="112490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24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2636912"/>
            <a:ext cx="4680000" cy="2930231"/>
          </a:xfrm>
          <a:prstGeom prst="rect">
            <a:avLst/>
          </a:prstGeom>
        </p:spPr>
        <p:txBody>
          <a:bodyPr bIns="0">
            <a:normAutofit/>
          </a:bodyPr>
          <a:lstStyle>
            <a:lvl1pPr marL="0" indent="0" algn="l">
              <a:buNone/>
              <a:defRPr sz="2200" b="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for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/>
          <p:nvPr userDrawn="1"/>
        </p:nvSpPr>
        <p:spPr>
          <a:xfrm>
            <a:off x="-11113" y="4594225"/>
            <a:ext cx="4495801" cy="2276475"/>
          </a:xfrm>
          <a:custGeom>
            <a:avLst/>
            <a:gdLst>
              <a:gd name="connsiteX0" fmla="*/ 8467 w 4495800"/>
              <a:gd name="connsiteY0" fmla="*/ 2260600 h 2277533"/>
              <a:gd name="connsiteX1" fmla="*/ 0 w 4495800"/>
              <a:gd name="connsiteY1" fmla="*/ 0 h 2277533"/>
              <a:gd name="connsiteX2" fmla="*/ 4495800 w 4495800"/>
              <a:gd name="connsiteY2" fmla="*/ 0 h 2277533"/>
              <a:gd name="connsiteX3" fmla="*/ 3826933 w 4495800"/>
              <a:gd name="connsiteY3" fmla="*/ 2277533 h 2277533"/>
              <a:gd name="connsiteX4" fmla="*/ 8467 w 4495800"/>
              <a:gd name="connsiteY4" fmla="*/ 2260600 h 227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5800" h="2277533">
                <a:moveTo>
                  <a:pt x="8467" y="2260600"/>
                </a:moveTo>
                <a:cubicBezTo>
                  <a:pt x="5645" y="1507067"/>
                  <a:pt x="2822" y="753533"/>
                  <a:pt x="0" y="0"/>
                </a:cubicBezTo>
                <a:lnTo>
                  <a:pt x="4495800" y="0"/>
                </a:lnTo>
                <a:lnTo>
                  <a:pt x="3826933" y="2277533"/>
                </a:lnTo>
                <a:lnTo>
                  <a:pt x="8467" y="22606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4786322"/>
            <a:ext cx="4070826" cy="1928826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240"/>
              </a:lnSpc>
              <a:defRPr sz="3000">
                <a:solidFill>
                  <a:srgbClr val="00338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6459654"/>
            <a:ext cx="6400800" cy="23971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877050" y="6386513"/>
            <a:ext cx="1655763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E7018-CB1D-4B3D-AD62-EECC82778A38}" type="datetime5">
              <a:rPr lang="en-US"/>
              <a:pPr>
                <a:defRPr/>
              </a:pPr>
              <a:t>10-Sep-12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4075" y="6386513"/>
            <a:ext cx="5662613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GO TO INSERT--&gt; HEADER &amp; FOOTER TO EDIT THIS TEXT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97863" y="6386513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52C12-804F-47B4-9CC2-B154A26AFFB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Banner_no-trans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0"/>
          <p:cNvSpPr>
            <a:spLocks noChangeShapeType="1"/>
          </p:cNvSpPr>
          <p:nvPr userDrawn="1"/>
        </p:nvSpPr>
        <p:spPr bwMode="auto">
          <a:xfrm>
            <a:off x="201613" y="6373813"/>
            <a:ext cx="8639175" cy="0"/>
          </a:xfrm>
          <a:prstGeom prst="line">
            <a:avLst/>
          </a:prstGeom>
          <a:noFill/>
          <a:ln w="31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baseline="-25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15888"/>
            <a:ext cx="8545513" cy="792162"/>
          </a:xfrm>
          <a:prstGeom prst="rect">
            <a:avLst/>
          </a:prstGeom>
        </p:spPr>
        <p:txBody>
          <a:bodyPr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3"/>
          </p:nvPr>
        </p:nvSpPr>
        <p:spPr>
          <a:xfrm>
            <a:off x="250825" y="1268413"/>
            <a:ext cx="8497888" cy="4824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6988175" y="6386513"/>
            <a:ext cx="1655763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95BAC-E382-4B7C-AE8C-7336299BCC0D}" type="datetime5">
              <a:rPr lang="en-US"/>
              <a:pPr>
                <a:defRPr/>
              </a:pPr>
              <a:t>10-Sep-12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124075" y="6386513"/>
            <a:ext cx="5662613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GO TO INSERT--&gt; HEADER &amp; FOOTER TO EDIT THIS TEXT</a:t>
            </a: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97863" y="6386513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FF046-D5A2-45AB-8FF1-1BE684AEAC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- With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Banner_no-trans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300038" y="6373813"/>
            <a:ext cx="8529637" cy="0"/>
          </a:xfrm>
          <a:prstGeom prst="line">
            <a:avLst/>
          </a:prstGeom>
          <a:noFill/>
          <a:ln w="31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9" name="Line 10"/>
          <p:cNvSpPr>
            <a:spLocks noChangeShapeType="1"/>
          </p:cNvSpPr>
          <p:nvPr userDrawn="1"/>
        </p:nvSpPr>
        <p:spPr bwMode="auto">
          <a:xfrm>
            <a:off x="201613" y="6373813"/>
            <a:ext cx="8639175" cy="0"/>
          </a:xfrm>
          <a:prstGeom prst="line">
            <a:avLst/>
          </a:prstGeom>
          <a:noFill/>
          <a:ln w="31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baseline="-25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15888"/>
            <a:ext cx="8545513" cy="792162"/>
          </a:xfrm>
          <a:prstGeom prst="rect">
            <a:avLst/>
          </a:prstGeom>
        </p:spPr>
        <p:txBody>
          <a:bodyPr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395536" y="2060848"/>
            <a:ext cx="3960440" cy="3889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716016" y="2060848"/>
            <a:ext cx="3960000" cy="3889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395537" y="1340768"/>
            <a:ext cx="3960440" cy="720079"/>
          </a:xfrm>
          <a:solidFill>
            <a:srgbClr val="BFCCE3"/>
          </a:solidFill>
        </p:spPr>
        <p:txBody>
          <a:bodyPr anchor="ctr"/>
          <a:lstStyle>
            <a:lvl1pPr marL="0" indent="0" algn="ctr">
              <a:buNone/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6"/>
          </p:nvPr>
        </p:nvSpPr>
        <p:spPr>
          <a:xfrm>
            <a:off x="4716016" y="1340768"/>
            <a:ext cx="3960000" cy="720079"/>
          </a:xfrm>
          <a:solidFill>
            <a:srgbClr val="BFCCE3"/>
          </a:solidFill>
        </p:spPr>
        <p:txBody>
          <a:bodyPr anchor="ctr"/>
          <a:lstStyle>
            <a:lvl1pPr marL="0" indent="0" algn="ctr">
              <a:buNone/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7"/>
          </p:nvPr>
        </p:nvSpPr>
        <p:spPr>
          <a:xfrm>
            <a:off x="6988175" y="6386513"/>
            <a:ext cx="1655763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4BBC9-C4A7-46E6-9332-D6C210250D03}" type="datetime5">
              <a:rPr lang="en-US"/>
              <a:pPr>
                <a:defRPr/>
              </a:pPr>
              <a:t>10-Sep-12</a:t>
            </a:fld>
            <a:endParaRPr lang="en-GB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2149475" y="6386513"/>
            <a:ext cx="5662613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GO TO INSERT--&gt; HEADER &amp; FOOTER TO EDIT THIS TEXT</a:t>
            </a:r>
            <a:endParaRPr lang="en-GB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9"/>
          </p:nvPr>
        </p:nvSpPr>
        <p:spPr>
          <a:xfrm>
            <a:off x="8297863" y="6386513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55154-2CB4-4A74-8F07-EDD6BD5541C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- No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Banner_no-trans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300038" y="6373813"/>
            <a:ext cx="8529637" cy="0"/>
          </a:xfrm>
          <a:prstGeom prst="line">
            <a:avLst/>
          </a:prstGeom>
          <a:noFill/>
          <a:ln w="31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201613" y="6373813"/>
            <a:ext cx="8639175" cy="0"/>
          </a:xfrm>
          <a:prstGeom prst="line">
            <a:avLst/>
          </a:prstGeom>
          <a:noFill/>
          <a:ln w="31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baseline="-25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15888"/>
            <a:ext cx="8545513" cy="792162"/>
          </a:xfrm>
          <a:prstGeom prst="rect">
            <a:avLst/>
          </a:prstGeom>
        </p:spPr>
        <p:txBody>
          <a:bodyPr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5"/>
          </p:nvPr>
        </p:nvSpPr>
        <p:spPr>
          <a:xfrm>
            <a:off x="323850" y="1340769"/>
            <a:ext cx="4104134" cy="48250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6"/>
          </p:nvPr>
        </p:nvSpPr>
        <p:spPr>
          <a:xfrm>
            <a:off x="4572000" y="1341438"/>
            <a:ext cx="4176713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>
          <a:xfrm>
            <a:off x="6988175" y="6386513"/>
            <a:ext cx="1655763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CE81C-529E-4246-84FA-4A892A45A60F}" type="datetime5">
              <a:rPr lang="en-US"/>
              <a:pPr>
                <a:defRPr/>
              </a:pPr>
              <a:t>10-Sep-12</a:t>
            </a:fld>
            <a:endParaRPr lang="en-GB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2149475" y="6386513"/>
            <a:ext cx="5662613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GO TO INSERT--&gt; HEADER &amp; FOOTER TO EDIT THIS TEXT</a:t>
            </a:r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>
          <a:xfrm>
            <a:off x="8297863" y="6386513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4B587-6B6D-46E8-B583-791FD6D206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201613" y="6373813"/>
            <a:ext cx="8639175" cy="0"/>
          </a:xfrm>
          <a:prstGeom prst="line">
            <a:avLst/>
          </a:prstGeom>
          <a:noFill/>
          <a:ln w="31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baseline="-25000" dirty="0"/>
          </a:p>
        </p:txBody>
      </p:sp>
      <p:pic>
        <p:nvPicPr>
          <p:cNvPr id="4" name="Picture 10" descr="Banner_no-trans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03200" y="115888"/>
            <a:ext cx="8545513" cy="792162"/>
          </a:xfrm>
          <a:prstGeom prst="rect">
            <a:avLst/>
          </a:prstGeom>
        </p:spPr>
        <p:txBody>
          <a:bodyPr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6988175" y="6386513"/>
            <a:ext cx="1655763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628DF-CD2D-4D66-B21F-4088E5B080AC}" type="datetime5">
              <a:rPr lang="en-US"/>
              <a:pPr>
                <a:defRPr/>
              </a:pPr>
              <a:t>10-Sep-12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24075" y="6386513"/>
            <a:ext cx="5662613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GO TO INSERT--&gt; HEADER &amp; FOOTER TO EDIT THIS TEXT</a:t>
            </a:r>
            <a:endParaRPr lang="en-GB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97863" y="6386513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157F6-E4DD-4293-9AE6-0D47DCD3EC4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 TO INSERT--&gt; HEADER &amp; FOOTER TO EDIT THIS TEXT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92863"/>
            <a:ext cx="1655763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9919238-5FB8-4619-83A2-4965F83A5480}" type="datetime5">
              <a:rPr lang="en-US"/>
              <a:pPr>
                <a:defRPr/>
              </a:pPr>
              <a:t>10-Sep-12</a:t>
            </a:fld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24075" y="6392863"/>
            <a:ext cx="5662613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CA"/>
              <a:t>GO TO INSERT--&gt; HEADER &amp; FOOTER TO EDIT THIS TEXT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97863" y="6392863"/>
            <a:ext cx="658812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063E441-48CD-48AA-A3C9-8238E4AE5D5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" name="Text Placeholder 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600"/>
        </a:spcAft>
        <a:buClr>
          <a:srgbClr val="00338D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ts val="600"/>
        </a:spcAft>
        <a:buClr>
          <a:srgbClr val="00338D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ts val="600"/>
        </a:spcAft>
        <a:buClr>
          <a:srgbClr val="00338D"/>
        </a:buClr>
        <a:buFont typeface="Arial" charset="0"/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ts val="600"/>
        </a:spcAft>
        <a:buClr>
          <a:srgbClr val="00338D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ts val="600"/>
        </a:spcAft>
        <a:buClr>
          <a:srgbClr val="00338D"/>
        </a:buClr>
        <a:buFont typeface="Arial" charset="0"/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46355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cs typeface="+mn-cs"/>
        </a:defRPr>
      </a:lvl6pPr>
      <a:lvl7pPr marL="92075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cs typeface="+mn-cs"/>
        </a:defRPr>
      </a:lvl7pPr>
      <a:lvl8pPr marL="137795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cs typeface="+mn-cs"/>
        </a:defRPr>
      </a:lvl8pPr>
      <a:lvl9pPr marL="183515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15888"/>
            <a:ext cx="8367713" cy="792162"/>
          </a:xfrm>
        </p:spPr>
        <p:txBody>
          <a:bodyPr/>
          <a:lstStyle/>
          <a:p>
            <a:pPr eaLnBrk="1" hangingPunct="1"/>
            <a:r>
              <a:rPr lang="en-CA" sz="3600" smtClean="0"/>
              <a:t>Audit Evidence</a:t>
            </a:r>
            <a:endParaRPr lang="en-US" sz="3600" i="1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8297863" y="6386513"/>
            <a:ext cx="658812" cy="279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AC974C61-8819-4295-8F19-1ECD18A6B054}" type="slidenum">
              <a:rPr lang="en-GB" sz="950">
                <a:solidFill>
                  <a:schemeClr val="accent1"/>
                </a:solidFill>
              </a:rPr>
              <a:pPr algn="r">
                <a:defRPr/>
              </a:pPr>
              <a:t>1</a:t>
            </a:fld>
            <a:endParaRPr lang="en-GB" sz="950" dirty="0">
              <a:solidFill>
                <a:schemeClr val="accent1"/>
              </a:solidFill>
            </a:endParaRPr>
          </a:p>
        </p:txBody>
      </p:sp>
      <p:sp>
        <p:nvSpPr>
          <p:cNvPr id="13315" name="Subtitle 1"/>
          <p:cNvSpPr>
            <a:spLocks/>
          </p:cNvSpPr>
          <p:nvPr/>
        </p:nvSpPr>
        <p:spPr bwMode="auto">
          <a:xfrm>
            <a:off x="914400" y="2286000"/>
            <a:ext cx="6324600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/>
          <a:lstStyle/>
          <a:p>
            <a:pPr>
              <a:spcAft>
                <a:spcPts val="600"/>
              </a:spcAft>
              <a:buClr>
                <a:srgbClr val="00338D"/>
              </a:buClr>
              <a:buFont typeface="Wingdings" pitchFamily="2" charset="2"/>
              <a:buNone/>
            </a:pPr>
            <a:endParaRPr lang="en-CA" sz="2200">
              <a:solidFill>
                <a:srgbClr val="00338D"/>
              </a:solidFill>
            </a:endParaRPr>
          </a:p>
          <a:p>
            <a:pPr>
              <a:spcAft>
                <a:spcPts val="600"/>
              </a:spcAft>
              <a:buClr>
                <a:srgbClr val="00338D"/>
              </a:buClr>
              <a:buFont typeface="Wingdings" pitchFamily="2" charset="2"/>
              <a:buNone/>
            </a:pPr>
            <a:r>
              <a:rPr lang="en-CA" sz="2400" b="1">
                <a:solidFill>
                  <a:srgbClr val="00338D"/>
                </a:solidFill>
              </a:rPr>
              <a:t>Presented by </a:t>
            </a:r>
          </a:p>
          <a:p>
            <a:pPr>
              <a:spcAft>
                <a:spcPts val="600"/>
              </a:spcAft>
              <a:buClr>
                <a:srgbClr val="00338D"/>
              </a:buClr>
              <a:buFont typeface="Wingdings" pitchFamily="2" charset="2"/>
              <a:buNone/>
            </a:pPr>
            <a:endParaRPr lang="en-CA" sz="2400" b="1">
              <a:solidFill>
                <a:srgbClr val="00338D"/>
              </a:solidFill>
            </a:endParaRPr>
          </a:p>
          <a:p>
            <a:pPr>
              <a:spcAft>
                <a:spcPts val="600"/>
              </a:spcAft>
              <a:buClr>
                <a:srgbClr val="00338D"/>
              </a:buClr>
              <a:buFont typeface="Wingdings" pitchFamily="2" charset="2"/>
              <a:buNone/>
            </a:pPr>
            <a:r>
              <a:rPr lang="en-CA" sz="2400" b="1">
                <a:solidFill>
                  <a:srgbClr val="00338D"/>
                </a:solidFill>
              </a:rPr>
              <a:t>Mr John Chung, FCA</a:t>
            </a:r>
          </a:p>
          <a:p>
            <a:pPr>
              <a:spcAft>
                <a:spcPts val="600"/>
              </a:spcAft>
              <a:buClr>
                <a:srgbClr val="00338D"/>
              </a:buClr>
              <a:buFont typeface="Wingdings" pitchFamily="2" charset="2"/>
              <a:buNone/>
            </a:pPr>
            <a:r>
              <a:rPr lang="en-CA" sz="2400" b="1">
                <a:solidFill>
                  <a:srgbClr val="00338D"/>
                </a:solidFill>
              </a:rPr>
              <a:t>Partner KPMG</a:t>
            </a:r>
          </a:p>
          <a:p>
            <a:pPr>
              <a:spcAft>
                <a:spcPts val="600"/>
              </a:spcAft>
              <a:buClr>
                <a:srgbClr val="00338D"/>
              </a:buClr>
              <a:buFont typeface="Wingdings" pitchFamily="2" charset="2"/>
              <a:buNone/>
            </a:pPr>
            <a:r>
              <a:rPr lang="en-CA" sz="2000" b="1" i="1">
                <a:solidFill>
                  <a:schemeClr val="hlink"/>
                </a:solidFill>
              </a:rPr>
              <a:t>Member of Audit Practice Review Panel at the Financial Reporting Council</a:t>
            </a:r>
          </a:p>
          <a:p>
            <a:pPr>
              <a:spcAft>
                <a:spcPts val="600"/>
              </a:spcAft>
              <a:buClr>
                <a:srgbClr val="00338D"/>
              </a:buClr>
              <a:buFont typeface="Wingdings" pitchFamily="2" charset="2"/>
              <a:buNone/>
            </a:pPr>
            <a:endParaRPr lang="en-CA" sz="2200" b="1">
              <a:solidFill>
                <a:srgbClr val="BFCCE3"/>
              </a:solidFill>
            </a:endParaRPr>
          </a:p>
          <a:p>
            <a:pPr>
              <a:spcAft>
                <a:spcPts val="600"/>
              </a:spcAft>
              <a:buClr>
                <a:srgbClr val="00338D"/>
              </a:buClr>
              <a:buFont typeface="Wingdings" pitchFamily="2" charset="2"/>
              <a:buNone/>
            </a:pPr>
            <a:endParaRPr lang="en-CA" sz="2200">
              <a:solidFill>
                <a:srgbClr val="00338D"/>
              </a:solidFill>
            </a:endParaRPr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3200400" y="5867400"/>
            <a:ext cx="225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338D"/>
                </a:solidFill>
              </a:rPr>
              <a:t>12 September 2012</a:t>
            </a:r>
            <a:endParaRPr lang="en-US" b="1">
              <a:solidFill>
                <a:srgbClr val="00338D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5888"/>
            <a:ext cx="8215313" cy="792162"/>
          </a:xfrm>
        </p:spPr>
        <p:txBody>
          <a:bodyPr/>
          <a:lstStyle/>
          <a:p>
            <a:pPr eaLnBrk="1" hangingPunct="1"/>
            <a:r>
              <a:rPr lang="en-US" smtClean="0"/>
              <a:t>Question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219200"/>
            <a:ext cx="7467600" cy="44704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 smtClean="0"/>
              <a:t>You are asked to audit the significant account operating expenses made up of 1500 amounts.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dirty="0" smtClean="0"/>
              <a:t>You select the 5 largest amounts and agree these to supporting documentation.</a:t>
            </a:r>
          </a:p>
          <a:p>
            <a:pPr marL="0" indent="0" algn="just" eaLnBrk="1" fontAlgn="auto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dirty="0" smtClean="0"/>
              <a:t>Do you think the audit work above will provide sufficient audit evidence over the significant account operating expenses?</a:t>
            </a:r>
          </a:p>
          <a:p>
            <a:pPr eaLnBrk="1" fontAlgn="auto" hangingPunct="1">
              <a:spcBef>
                <a:spcPts val="0"/>
              </a:spcBef>
              <a:buFont typeface="Arial" charset="0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0E9281C-2D81-4D60-AB26-1B9E77686CAE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3"/>
          <p:cNvSpPr txBox="1">
            <a:spLocks noGrp="1"/>
          </p:cNvSpPr>
          <p:nvPr/>
        </p:nvSpPr>
        <p:spPr bwMode="auto">
          <a:xfrm>
            <a:off x="8178800" y="65532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en-US" sz="100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5888"/>
            <a:ext cx="8215313" cy="792162"/>
          </a:xfrm>
        </p:spPr>
        <p:txBody>
          <a:bodyPr/>
          <a:lstStyle/>
          <a:p>
            <a:pPr eaLnBrk="1" hangingPunct="1"/>
            <a:r>
              <a:rPr lang="en-GB" smtClean="0"/>
              <a:t>Sufficiency of audit evidence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295400"/>
            <a:ext cx="7467600" cy="4525963"/>
          </a:xfrm>
        </p:spPr>
        <p:txBody>
          <a:bodyPr/>
          <a:lstStyle/>
          <a:p>
            <a:pPr algn="just" eaLnBrk="1" hangingPunct="1">
              <a:spcAft>
                <a:spcPts val="1800"/>
              </a:spcAft>
            </a:pPr>
            <a:r>
              <a:rPr lang="en-GB" smtClean="0"/>
              <a:t>100% selection</a:t>
            </a:r>
          </a:p>
          <a:p>
            <a:pPr algn="just" eaLnBrk="1" hangingPunct="1">
              <a:spcAft>
                <a:spcPts val="1800"/>
              </a:spcAft>
            </a:pPr>
            <a:r>
              <a:rPr lang="en-ZA" smtClean="0"/>
              <a:t>Selecting specific items</a:t>
            </a:r>
          </a:p>
          <a:p>
            <a:pPr algn="just" eaLnBrk="1" hangingPunct="1">
              <a:spcAft>
                <a:spcPts val="1800"/>
              </a:spcAft>
            </a:pPr>
            <a:r>
              <a:rPr lang="en-ZA" smtClean="0"/>
              <a:t>Audit sampling (ISA530)</a:t>
            </a:r>
            <a:endParaRPr lang="en-GB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34CD2-B3AC-4044-BF44-B24F951869D8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3"/>
          <p:cNvSpPr txBox="1">
            <a:spLocks noGrp="1"/>
          </p:cNvSpPr>
          <p:nvPr/>
        </p:nvSpPr>
        <p:spPr bwMode="auto">
          <a:xfrm>
            <a:off x="8178800" y="65532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en-US" sz="100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5888"/>
            <a:ext cx="8215313" cy="792162"/>
          </a:xfrm>
        </p:spPr>
        <p:txBody>
          <a:bodyPr/>
          <a:lstStyle/>
          <a:p>
            <a:pPr eaLnBrk="1" hangingPunct="1"/>
            <a:r>
              <a:rPr lang="en-GB" smtClean="0"/>
              <a:t>Inconsistency/Doubts: </a:t>
            </a:r>
            <a:r>
              <a:rPr lang="en-ZA" smtClean="0"/>
              <a:t>What to do?</a:t>
            </a:r>
            <a:endParaRPr lang="en-GB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295400"/>
            <a:ext cx="7467600" cy="4525963"/>
          </a:xfrm>
        </p:spPr>
        <p:txBody>
          <a:bodyPr/>
          <a:lstStyle/>
          <a:p>
            <a:pPr algn="just" eaLnBrk="1" hangingPunct="1">
              <a:spcAft>
                <a:spcPts val="1800"/>
              </a:spcAft>
            </a:pPr>
            <a:r>
              <a:rPr lang="en-ZA" smtClean="0"/>
              <a:t>Modifications/Additions to audit procedures</a:t>
            </a:r>
          </a:p>
          <a:p>
            <a:pPr algn="just" eaLnBrk="1" hangingPunct="1">
              <a:spcAft>
                <a:spcPts val="1800"/>
              </a:spcAft>
            </a:pPr>
            <a:r>
              <a:rPr lang="en-ZA" smtClean="0"/>
              <a:t>Consider effect</a:t>
            </a:r>
          </a:p>
          <a:p>
            <a:pPr algn="just" eaLnBrk="1" hangingPunct="1">
              <a:spcAft>
                <a:spcPts val="1800"/>
              </a:spcAft>
            </a:pPr>
            <a:r>
              <a:rPr lang="en-ZA" smtClean="0"/>
              <a:t>Document (ISA230)</a:t>
            </a:r>
            <a:endParaRPr lang="en-GB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120DF3-EEE1-49A6-BFB7-912262CEA7F5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3"/>
          <p:cNvSpPr txBox="1">
            <a:spLocks noGrp="1"/>
          </p:cNvSpPr>
          <p:nvPr/>
        </p:nvSpPr>
        <p:spPr bwMode="auto">
          <a:xfrm>
            <a:off x="8178800" y="65532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en-US" sz="1000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297863" y="6386513"/>
            <a:ext cx="658812" cy="279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AF085EC-0AB8-4677-932F-BE4B04D94593}" type="slidenum">
              <a:rPr lang="en-GB" sz="950">
                <a:solidFill>
                  <a:schemeClr val="accent1"/>
                </a:solidFill>
              </a:rPr>
              <a:pPr algn="r">
                <a:defRPr/>
              </a:pPr>
              <a:t>13</a:t>
            </a:fld>
            <a:endParaRPr lang="en-GB" sz="950" dirty="0">
              <a:solidFill>
                <a:schemeClr val="accent1"/>
              </a:solidFill>
            </a:endParaRP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3124200" y="2971800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</a:rPr>
              <a:t>Thank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8139113" cy="792162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Remember the Overall Objectives of an Auditor…</a:t>
            </a:r>
          </a:p>
        </p:txBody>
      </p:sp>
      <p:pic>
        <p:nvPicPr>
          <p:cNvPr id="14338" name="Picture 5" descr="113848406,9F56BFAA56196A5A2C6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762000" y="1295400"/>
            <a:ext cx="3344863" cy="5110163"/>
          </a:xfrm>
        </p:spPr>
      </p:pic>
      <p:sp>
        <p:nvSpPr>
          <p:cNvPr id="14339" name="AutoShape 6"/>
          <p:cNvSpPr>
            <a:spLocks noChangeArrowheads="1"/>
          </p:cNvSpPr>
          <p:nvPr/>
        </p:nvSpPr>
        <p:spPr bwMode="auto">
          <a:xfrm>
            <a:off x="4427538" y="1412875"/>
            <a:ext cx="3671887" cy="2232025"/>
          </a:xfrm>
          <a:prstGeom prst="wedgeRoundRectCallout">
            <a:avLst>
              <a:gd name="adj1" fmla="val -55361"/>
              <a:gd name="adj2" fmla="val 92889"/>
              <a:gd name="adj3" fmla="val 16667"/>
            </a:avLst>
          </a:prstGeom>
          <a:solidFill>
            <a:srgbClr val="BFCC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/>
              <a:t>What does the auditor obtain in order to express an opinion on the financial statements?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D9254ED7-3FD0-4C8D-A19F-30E189AA1C99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5888"/>
            <a:ext cx="8367713" cy="792162"/>
          </a:xfrm>
        </p:spPr>
        <p:txBody>
          <a:bodyPr/>
          <a:lstStyle/>
          <a:p>
            <a:pPr eaLnBrk="1" hangingPunct="1"/>
            <a:r>
              <a:rPr lang="en-US" smtClean="0"/>
              <a:t>The Auditor’s Objective </a:t>
            </a:r>
            <a:r>
              <a:rPr lang="en-US" i="1" smtClean="0"/>
              <a:t>is…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676400"/>
            <a:ext cx="7010400" cy="4525963"/>
          </a:xfrm>
        </p:spPr>
        <p:txBody>
          <a:bodyPr/>
          <a:lstStyle/>
          <a:p>
            <a:pPr algn="just" eaLnBrk="1" hangingPunct="1"/>
            <a:r>
              <a:rPr lang="en-US" smtClean="0"/>
              <a:t>…to design and </a:t>
            </a:r>
            <a:r>
              <a:rPr lang="en-US" u="sng" smtClean="0"/>
              <a:t>perform audit procedures</a:t>
            </a:r>
            <a:r>
              <a:rPr lang="en-US" smtClean="0"/>
              <a:t> in such a way as to enable the auditor to obtain </a:t>
            </a:r>
            <a:r>
              <a:rPr lang="en-US" u="sng" smtClean="0"/>
              <a:t>sufficient appropriate audit evidence</a:t>
            </a:r>
            <a:r>
              <a:rPr lang="en-US" smtClean="0"/>
              <a:t> to be able to draw reasonable conclusions on which to base the auditor’s opinion.</a:t>
            </a:r>
          </a:p>
          <a:p>
            <a:pPr algn="r" eaLnBrk="1" hangingPunct="1">
              <a:buFont typeface="Arial" charset="0"/>
              <a:buNone/>
            </a:pP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F4670-D60F-4FF1-9FD0-00D5259B1AA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91513" cy="792162"/>
          </a:xfrm>
        </p:spPr>
        <p:txBody>
          <a:bodyPr/>
          <a:lstStyle/>
          <a:p>
            <a:pPr eaLnBrk="1" hangingPunct="1"/>
            <a:r>
              <a:rPr lang="en-US" smtClean="0"/>
              <a:t>What is Audit Evidence?</a:t>
            </a:r>
            <a:endParaRPr lang="en-US" i="1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371600"/>
            <a:ext cx="6858000" cy="4525963"/>
          </a:xfrm>
        </p:spPr>
        <p:txBody>
          <a:bodyPr/>
          <a:lstStyle/>
          <a:p>
            <a:pPr algn="just" eaLnBrk="1" hangingPunct="1"/>
            <a:r>
              <a:rPr lang="en-US" smtClean="0"/>
              <a:t>Information used by the auditor in arriving at the conclusions on which the auditor’s opinion is based. </a:t>
            </a:r>
          </a:p>
          <a:p>
            <a:pPr algn="just" eaLnBrk="1" hangingPunct="1"/>
            <a:endParaRPr lang="en-US" smtClean="0"/>
          </a:p>
          <a:p>
            <a:pPr algn="just" eaLnBrk="1" hangingPunct="1"/>
            <a:r>
              <a:rPr lang="en-US" smtClean="0"/>
              <a:t>Includes both information contained in the accounting records underlying the financial statements and other information. </a:t>
            </a:r>
          </a:p>
          <a:p>
            <a:pPr algn="just" eaLnBrk="1" hangingPunct="1"/>
            <a:endParaRPr lang="en-US" smtClean="0"/>
          </a:p>
          <a:p>
            <a:pPr algn="r" eaLnBrk="1" hangingPunct="1">
              <a:buFont typeface="Arial" charset="0"/>
              <a:buNone/>
            </a:pPr>
            <a:r>
              <a:rPr lang="en-US" smtClean="0"/>
              <a:t>			</a:t>
            </a:r>
            <a:endParaRPr lang="en-US" sz="22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DB64C6-AC11-4BB0-8079-FC42F9024477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5888"/>
            <a:ext cx="8215313" cy="792162"/>
          </a:xfrm>
        </p:spPr>
        <p:txBody>
          <a:bodyPr/>
          <a:lstStyle/>
          <a:p>
            <a:pPr eaLnBrk="1" hangingPunct="1"/>
            <a:r>
              <a:rPr lang="en-US" smtClean="0"/>
              <a:t>Question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219200"/>
            <a:ext cx="7543800" cy="4724400"/>
          </a:xfrm>
        </p:spPr>
        <p:txBody>
          <a:bodyPr rtlCol="0">
            <a:normAutofit fontScale="85000" lnSpcReduction="20000"/>
          </a:bodyPr>
          <a:lstStyle/>
          <a:p>
            <a:pPr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100" dirty="0" smtClean="0"/>
              <a:t>You are asked to audit the significant account revenue for a client with a December year end.</a:t>
            </a:r>
          </a:p>
          <a:p>
            <a:pPr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100" dirty="0" smtClean="0"/>
              <a:t>You perform audit work up to the end of September but perform no further work that provides evidence over the revenue significant account after September.</a:t>
            </a:r>
          </a:p>
          <a:p>
            <a:pPr marL="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sz="3100" dirty="0" smtClean="0"/>
              <a:t>Do you think the above audit work will provide sufficient audit evidence, for the significant account revenue, in order to conclude on the year end balance at December?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604B8-7DB1-4BF3-8F4A-0C5374AF21E7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 txBox="1">
            <a:spLocks noGrp="1"/>
          </p:cNvSpPr>
          <p:nvPr/>
        </p:nvSpPr>
        <p:spPr bwMode="auto">
          <a:xfrm>
            <a:off x="8178800" y="65532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en-US" sz="100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5888"/>
            <a:ext cx="8215313" cy="792162"/>
          </a:xfrm>
        </p:spPr>
        <p:txBody>
          <a:bodyPr/>
          <a:lstStyle/>
          <a:p>
            <a:pPr eaLnBrk="1" hangingPunct="1"/>
            <a:r>
              <a:rPr lang="en-GB" smtClean="0"/>
              <a:t>Audit Evidence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295400"/>
            <a:ext cx="7467600" cy="4525963"/>
          </a:xfrm>
        </p:spPr>
        <p:txBody>
          <a:bodyPr/>
          <a:lstStyle/>
          <a:p>
            <a:pPr algn="just" eaLnBrk="1" hangingPunct="1">
              <a:spcAft>
                <a:spcPts val="1800"/>
              </a:spcAft>
            </a:pPr>
            <a:r>
              <a:rPr lang="en-GB" smtClean="0"/>
              <a:t>Audit evidence is cumulative and comprises both information that supports and corroborates management’s assertions, and any information that contradicts such assertions.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BC3C0-21D4-4C0A-B990-DE0B33D88EBF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 txBox="1">
            <a:spLocks noGrp="1"/>
          </p:cNvSpPr>
          <p:nvPr/>
        </p:nvSpPr>
        <p:spPr bwMode="auto">
          <a:xfrm>
            <a:off x="8178800" y="65532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en-US" sz="10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5888"/>
            <a:ext cx="8215313" cy="792162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/>
              <a:t>Obtaining and evaluating Audit Evidence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295400"/>
            <a:ext cx="7467600" cy="4525963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GB" dirty="0" smtClean="0"/>
              <a:t>Inspection</a:t>
            </a:r>
          </a:p>
          <a:p>
            <a:pPr algn="just" eaLnBrk="1" fontAlgn="auto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ZA" dirty="0" smtClean="0"/>
              <a:t>Observation</a:t>
            </a:r>
          </a:p>
          <a:p>
            <a:pPr algn="just" eaLnBrk="1" fontAlgn="auto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ZA" dirty="0" smtClean="0"/>
              <a:t>Confirmation</a:t>
            </a:r>
          </a:p>
          <a:p>
            <a:pPr algn="just" eaLnBrk="1" fontAlgn="auto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ZA" dirty="0" smtClean="0"/>
              <a:t>Recalculation</a:t>
            </a:r>
          </a:p>
          <a:p>
            <a:pPr algn="just" eaLnBrk="1" fontAlgn="auto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ZA" dirty="0" err="1" smtClean="0"/>
              <a:t>Reperformance</a:t>
            </a:r>
            <a:endParaRPr lang="en-ZA" dirty="0" smtClean="0"/>
          </a:p>
          <a:p>
            <a:pPr algn="just" eaLnBrk="1" fontAlgn="auto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ZA" dirty="0" smtClean="0"/>
              <a:t>Analytical Procedures</a:t>
            </a:r>
          </a:p>
          <a:p>
            <a:pPr algn="just" eaLnBrk="1" fontAlgn="auto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ZA" dirty="0" smtClean="0"/>
              <a:t>Inquiry</a:t>
            </a:r>
          </a:p>
          <a:p>
            <a:pPr algn="just" eaLnBrk="1" fontAlgn="auto" hangingPunct="1">
              <a:spcBef>
                <a:spcPts val="0"/>
              </a:spcBef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ZA" dirty="0" smtClean="0"/>
              <a:t> 					...often in combination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4AE65-9E57-471C-9D97-58026D56EE7C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 txBox="1">
            <a:spLocks noGrp="1"/>
          </p:cNvSpPr>
          <p:nvPr/>
        </p:nvSpPr>
        <p:spPr bwMode="auto">
          <a:xfrm>
            <a:off x="8178800" y="65532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en-US" sz="100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5888"/>
            <a:ext cx="8215313" cy="792162"/>
          </a:xfrm>
        </p:spPr>
        <p:txBody>
          <a:bodyPr/>
          <a:lstStyle/>
          <a:p>
            <a:pPr eaLnBrk="1" hangingPunct="1"/>
            <a:r>
              <a:rPr lang="en-ZA" smtClean="0"/>
              <a:t>Appropriate audit evidence</a:t>
            </a:r>
            <a:endParaRPr lang="en-GB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852759-34E6-4493-97A9-00C68DB4CC64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685800" y="1600200"/>
          <a:ext cx="35814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/>
          <p:cNvSpPr txBox="1">
            <a:spLocks noGrp="1"/>
          </p:cNvSpPr>
          <p:nvPr/>
        </p:nvSpPr>
        <p:spPr bwMode="auto">
          <a:xfrm>
            <a:off x="8178800" y="65532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en-US" sz="100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5888"/>
            <a:ext cx="8215313" cy="792162"/>
          </a:xfrm>
        </p:spPr>
        <p:txBody>
          <a:bodyPr/>
          <a:lstStyle/>
          <a:p>
            <a:pPr eaLnBrk="1" hangingPunct="1"/>
            <a:r>
              <a:rPr lang="en-GB" smtClean="0"/>
              <a:t>Reliance on Management’s Expert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295400"/>
            <a:ext cx="7467600" cy="4525963"/>
          </a:xfrm>
        </p:spPr>
        <p:txBody>
          <a:bodyPr/>
          <a:lstStyle/>
          <a:p>
            <a:pPr algn="just" eaLnBrk="1" hangingPunct="1">
              <a:spcAft>
                <a:spcPts val="1800"/>
              </a:spcAft>
            </a:pPr>
            <a:r>
              <a:rPr lang="en-GB" smtClean="0"/>
              <a:t>Evaluate competence, capability and objectivity</a:t>
            </a:r>
          </a:p>
          <a:p>
            <a:pPr algn="just" eaLnBrk="1" hangingPunct="1">
              <a:spcAft>
                <a:spcPts val="1800"/>
              </a:spcAft>
            </a:pPr>
            <a:r>
              <a:rPr lang="en-ZA" smtClean="0"/>
              <a:t>Obtain understanding of their work</a:t>
            </a:r>
          </a:p>
          <a:p>
            <a:pPr algn="just" eaLnBrk="1" hangingPunct="1">
              <a:spcAft>
                <a:spcPts val="1800"/>
              </a:spcAft>
            </a:pPr>
            <a:r>
              <a:rPr lang="en-ZA" smtClean="0"/>
              <a:t>Evaluate appropriateness of their work</a:t>
            </a:r>
            <a:endParaRPr lang="en-GB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F165C-6EAF-4352-B3CB-FFB1D319CC03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D New Global Branded Template - Jan 2011">
  <a:themeElements>
    <a:clrScheme name="Global Audit L&amp;D Them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70C0"/>
      </a:hlink>
      <a:folHlink>
        <a:srgbClr val="7030A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ALD New Global Branded Template - Jan 2011 1">
        <a:dk1>
          <a:srgbClr val="000000"/>
        </a:dk1>
        <a:lt1>
          <a:srgbClr val="FFFFFF"/>
        </a:lt1>
        <a:dk2>
          <a:srgbClr val="000000"/>
        </a:dk2>
        <a:lt2>
          <a:srgbClr val="747678"/>
        </a:lt2>
        <a:accent1>
          <a:srgbClr val="00338D"/>
        </a:accent1>
        <a:accent2>
          <a:srgbClr val="6A7F10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5F720D"/>
        </a:accent6>
        <a:hlink>
          <a:srgbClr val="BABBBC"/>
        </a:hlink>
        <a:folHlink>
          <a:srgbClr val="007C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6021A6FD65ED4EA9C966AE1F3CD7FF" ma:contentTypeVersion="1" ma:contentTypeDescription="Create a new document." ma:contentTypeScope="" ma:versionID="2bee29b038e8c2b740aec44627fb5d2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BB7B534-79AB-44BE-B258-8896EAB29177}"/>
</file>

<file path=customXml/itemProps2.xml><?xml version="1.0" encoding="utf-8"?>
<ds:datastoreItem xmlns:ds="http://schemas.openxmlformats.org/officeDocument/2006/customXml" ds:itemID="{D378DBCC-0B0C-4605-9F39-F8425AE6F8F5}"/>
</file>

<file path=customXml/itemProps3.xml><?xml version="1.0" encoding="utf-8"?>
<ds:datastoreItem xmlns:ds="http://schemas.openxmlformats.org/officeDocument/2006/customXml" ds:itemID="{D8ECA48E-1579-4A55-A12C-F43DD98B7A04}"/>
</file>

<file path=docProps/app.xml><?xml version="1.0" encoding="utf-8"?>
<Properties xmlns="http://schemas.openxmlformats.org/officeDocument/2006/extended-properties" xmlns:vt="http://schemas.openxmlformats.org/officeDocument/2006/docPropsVTypes">
  <Template>GALD New Global Branded Template - Jan 2011</Template>
  <TotalTime>2019</TotalTime>
  <Words>339</Words>
  <Application>Microsoft Office PowerPoint</Application>
  <PresentationFormat>On-screen Show (4:3)</PresentationFormat>
  <Paragraphs>66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10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Wingdings</vt:lpstr>
      <vt:lpstr>GALD New Global Branded Template - Jan 2011</vt:lpstr>
      <vt:lpstr>GALD New Global Branded Template - Jan 2011</vt:lpstr>
      <vt:lpstr>GALD New Global Branded Template - Jan 2011</vt:lpstr>
      <vt:lpstr>GALD New Global Branded Template - Jan 2011</vt:lpstr>
      <vt:lpstr>GALD New Global Branded Template - Jan 2011</vt:lpstr>
      <vt:lpstr>GALD New Global Branded Template - Jan 2011</vt:lpstr>
      <vt:lpstr>GALD New Global Branded Template - Jan 2011</vt:lpstr>
      <vt:lpstr>GALD New Global Branded Template - Jan 2011</vt:lpstr>
      <vt:lpstr>GALD New Global Branded Template - Jan 2011</vt:lpstr>
      <vt:lpstr>GALD New Global Branded Template - Jan 2011</vt:lpstr>
      <vt:lpstr>Audit Evidence</vt:lpstr>
      <vt:lpstr>Remember the Overall Objectives of an Auditor…</vt:lpstr>
      <vt:lpstr>The Auditor’s Objective is…</vt:lpstr>
      <vt:lpstr>What is Audit Evidence?</vt:lpstr>
      <vt:lpstr>Question</vt:lpstr>
      <vt:lpstr>Audit Evidence</vt:lpstr>
      <vt:lpstr>Obtaining and evaluating Audit Evidence</vt:lpstr>
      <vt:lpstr>Appropriate audit evidence</vt:lpstr>
      <vt:lpstr>Reliance on Management’s Expert</vt:lpstr>
      <vt:lpstr>Question</vt:lpstr>
      <vt:lpstr>Sufficiency of audit evidence</vt:lpstr>
      <vt:lpstr>Inconsistency/Doubts: What to do?</vt:lpstr>
      <vt:lpstr>Slide 13</vt:lpstr>
    </vt:vector>
  </TitlesOfParts>
  <Company>KPMG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Slides for use with all Global Audit L&amp;D Courses</dc:title>
  <dc:creator>Karim, Farida</dc:creator>
  <cp:lastModifiedBy>VTuhomol</cp:lastModifiedBy>
  <cp:revision>171</cp:revision>
  <dcterms:created xsi:type="dcterms:W3CDTF">2011-01-12T15:45:28Z</dcterms:created>
  <dcterms:modified xsi:type="dcterms:W3CDTF">2012-09-10T07:32:35Z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1.0</vt:lpwstr>
  </property>
  <property fmtid="{D5CDD505-2E9C-101B-9397-08002B2CF9AE}" pid="3" name="ContentTypeId">
    <vt:lpwstr>0x0101001F6021A6FD65ED4EA9C966AE1F3CD7FF</vt:lpwstr>
  </property>
  <property fmtid="{D5CDD505-2E9C-101B-9397-08002B2CF9AE}" pid="4" name="KPMGMW3Language">
    <vt:lpwstr>English</vt:lpwstr>
  </property>
  <property fmtid="{D5CDD505-2E9C-101B-9397-08002B2CF9AE}" pid="5" name="KPMGMW3IndustrySectorSubSectorSelection">
    <vt:lpwstr/>
  </property>
  <property fmtid="{D5CDD505-2E9C-101B-9397-08002B2CF9AE}" pid="6" name="KPMGMW3FunctionSelection">
    <vt:lpwstr>;#Audit;;;#Audit;;;#;#</vt:lpwstr>
  </property>
  <property fmtid="{D5CDD505-2E9C-101B-9397-08002B2CF9AE}" pid="7" name="KPMGMW3DocumentType">
    <vt:lpwstr>None Selected</vt:lpwstr>
  </property>
  <property fmtid="{D5CDD505-2E9C-101B-9397-08002B2CF9AE}" pid="8" name="KPMGMW3Geography">
    <vt:lpwstr>;#Global;#</vt:lpwstr>
  </property>
  <property fmtid="{D5CDD505-2E9C-101B-9397-08002B2CF9AE}" pid="9" name="KPMGMW3Service">
    <vt:lpwstr>Audit;</vt:lpwstr>
  </property>
  <property fmtid="{D5CDD505-2E9C-101B-9397-08002B2CF9AE}" pid="10" name="KPMGMW3Function">
    <vt:lpwstr>Audit;</vt:lpwstr>
  </property>
  <property fmtid="{D5CDD505-2E9C-101B-9397-08002B2CF9AE}" pid="11" name="KPMGMW3SubService">
    <vt:lpwstr/>
  </property>
  <property fmtid="{D5CDD505-2E9C-101B-9397-08002B2CF9AE}" pid="12" name="KPMGMW3Sector">
    <vt:lpwstr/>
  </property>
  <property fmtid="{D5CDD505-2E9C-101B-9397-08002B2CF9AE}" pid="13" name="KPMGMW3SubSector">
    <vt:lpwstr/>
  </property>
  <property fmtid="{D5CDD505-2E9C-101B-9397-08002B2CF9AE}" pid="14" name="Order">
    <vt:r8>2100</vt:r8>
  </property>
  <property fmtid="{D5CDD505-2E9C-101B-9397-08002B2CF9AE}" pid="15" name="xd_Signature">
    <vt:bool>false</vt:bool>
  </property>
  <property fmtid="{D5CDD505-2E9C-101B-9397-08002B2CF9AE}" pid="16" name="xd_ProgID">
    <vt:lpwstr/>
  </property>
  <property fmtid="{D5CDD505-2E9C-101B-9397-08002B2CF9AE}" pid="17" name="_SourceUrl">
    <vt:lpwstr/>
  </property>
  <property fmtid="{D5CDD505-2E9C-101B-9397-08002B2CF9AE}" pid="18" name="_SharedFileIndex">
    <vt:lpwstr/>
  </property>
  <property fmtid="{D5CDD505-2E9C-101B-9397-08002B2CF9AE}" pid="19" name="TemplateUrl">
    <vt:lpwstr/>
  </property>
</Properties>
</file>